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DCB02-F598-49FE-BB66-B76629E0F2C1}" type="datetimeFigureOut">
              <a:rPr lang="en-IN" smtClean="0"/>
              <a:pPr/>
              <a:t>17-03-2018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E30E-413A-4FE7-98CF-E199B3EE14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7030A0"/>
                </a:solidFill>
                <a:latin typeface="Optima"/>
              </a:rPr>
              <a:t>Presentation on </a:t>
            </a:r>
            <a:r>
              <a:rPr lang="en-US" altLang="en-US" b="1" dirty="0" smtClean="0">
                <a:latin typeface="Optima"/>
              </a:rPr>
              <a:t/>
            </a:r>
            <a:br>
              <a:rPr lang="en-US" altLang="en-US" b="1" dirty="0" smtClean="0">
                <a:latin typeface="Optima"/>
              </a:rPr>
            </a:br>
            <a:r>
              <a:rPr lang="en-US" altLang="en-US" b="1" dirty="0" smtClean="0">
                <a:solidFill>
                  <a:srgbClr val="C00000"/>
                </a:solidFill>
                <a:latin typeface="Optima"/>
              </a:rPr>
              <a:t>American </a:t>
            </a:r>
            <a:r>
              <a:rPr lang="en-US" altLang="en-US" b="1" dirty="0">
                <a:solidFill>
                  <a:srgbClr val="C00000"/>
                </a:solidFill>
                <a:latin typeface="Optima"/>
              </a:rPr>
              <a:t>Psychological Association (APA</a:t>
            </a:r>
            <a:r>
              <a:rPr lang="en-US" altLang="en-US" b="1" dirty="0" smtClean="0">
                <a:solidFill>
                  <a:srgbClr val="C00000"/>
                </a:solidFill>
                <a:latin typeface="Optima"/>
              </a:rPr>
              <a:t>)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356992"/>
            <a:ext cx="7992888" cy="2281808"/>
          </a:xfrm>
        </p:spPr>
        <p:txBody>
          <a:bodyPr>
            <a:normAutofit fontScale="85000" lnSpcReduction="20000"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Dr. </a:t>
            </a:r>
            <a:r>
              <a:rPr lang="en-US" sz="4800" b="1" dirty="0" err="1" smtClean="0">
                <a:solidFill>
                  <a:srgbClr val="7030A0"/>
                </a:solidFill>
              </a:rPr>
              <a:t>Sudhakar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</a:rPr>
              <a:t>Patra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Professor of Economics</a:t>
            </a:r>
          </a:p>
          <a:p>
            <a:r>
              <a:rPr lang="en-US" sz="4400" b="1" dirty="0" err="1" smtClean="0">
                <a:solidFill>
                  <a:schemeClr val="tx1"/>
                </a:solidFill>
              </a:rPr>
              <a:t>Berhampur</a:t>
            </a:r>
            <a:r>
              <a:rPr lang="en-US" sz="4400" b="1" dirty="0" smtClean="0">
                <a:solidFill>
                  <a:schemeClr val="tx1"/>
                </a:solidFill>
              </a:rPr>
              <a:t> University</a:t>
            </a:r>
          </a:p>
          <a:p>
            <a:r>
              <a:rPr lang="en-US" sz="4000" b="1" dirty="0" err="1" smtClean="0">
                <a:solidFill>
                  <a:schemeClr val="tx1"/>
                </a:solidFill>
              </a:rPr>
              <a:t>Odisha</a:t>
            </a:r>
            <a:r>
              <a:rPr lang="en-US" sz="4000" b="1" dirty="0" smtClean="0">
                <a:solidFill>
                  <a:schemeClr val="tx1"/>
                </a:solidFill>
              </a:rPr>
              <a:t>, India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Heading </a:t>
            </a:r>
            <a:r>
              <a:rPr lang="en-US" dirty="0" err="1" smtClean="0"/>
              <a:t>Contd</a:t>
            </a:r>
            <a:r>
              <a:rPr lang="en-US" dirty="0" smtClean="0"/>
              <a:t>-------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3</a:t>
            </a:r>
          </a:p>
          <a:p>
            <a:pPr marL="457200" lvl="1" indent="0"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Indented, boldface, lowercase heading with a period.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4</a:t>
            </a:r>
          </a:p>
          <a:p>
            <a:pPr marL="457200" lvl="1" indent="0"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Indented, boldface,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italicized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lowercase heading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with a period.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 5</a:t>
            </a:r>
          </a:p>
          <a:p>
            <a:pPr marL="457200" lvl="1" indent="0"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Indented,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italicized, lowercase heading with a period.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677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In-Text Citations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Used whenever directly quoting or paraphrasing from another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author’s work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When paraphrasing, use author, date format: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Author last name, year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citation for a direct quote should also include a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number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Author, year, p. #)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If no author is given, used a shortened version of the title in the citation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86891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 -Text Citation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works with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authors, list both and use an ampersand: 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Smith &amp; Jones, 2010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works with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or more authors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list all in the first citation: 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Smith, Jones, &amp; Brown, 2010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), in subsequent citations, list the first author and “et al.”: 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Smith et al., 2010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90000"/>
              </a:lnSpc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Classical works such as the Bible are only cited in-text. Include the reference and version used: (1 Cor. 13:1, Revised Standard Version)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966598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Include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running head and page number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Center “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” at the top of the page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Every line after the first line of a reference entry should be indented one-half inch from the margin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References are listed in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alphabetical order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author’s last name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Authors are listed last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first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followed by first and middle initials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397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titles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except journal titles have only the first word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capitalized</a:t>
            </a:r>
          </a:p>
          <a:p>
            <a:pPr lvl="1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Always capitalize proper nouns</a:t>
            </a:r>
          </a:p>
          <a:p>
            <a:pPr lvl="1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Capitalize the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word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 a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colon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Article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titles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do not use quotation marks, underlines, or italics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Book titles should be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italicized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045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Reference List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Book</a:t>
            </a:r>
          </a:p>
          <a:p>
            <a:pPr fontAlgn="auto">
              <a:spcAft>
                <a:spcPts val="0"/>
              </a:spcAft>
              <a:buFont typeface="Wingdings" pitchFamily="-16" charset="2"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Author, A. A. (Publication Year).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Title of work: Subtitle.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Location: Publisher. </a:t>
            </a:r>
          </a:p>
          <a:p>
            <a:pPr lvl="1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Separate multiple authors with commas </a:t>
            </a:r>
          </a:p>
          <a:p>
            <a:pPr lvl="2"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Up to 7 authors</a:t>
            </a:r>
          </a:p>
          <a:p>
            <a:pPr lvl="2">
              <a:defRPr/>
            </a:pP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For more than 7, follow with ellipsis (…), skip to last author, list final author</a:t>
            </a:r>
          </a:p>
          <a:p>
            <a:pPr lvl="1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Use an ampersand (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instead of the word “and”</a:t>
            </a:r>
          </a:p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Article in a periodical</a:t>
            </a:r>
          </a:p>
          <a:p>
            <a:pPr fontAlgn="auto">
              <a:spcAft>
                <a:spcPts val="0"/>
              </a:spcAft>
              <a:buFont typeface="Wingdings" pitchFamily="-16" charset="2"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Author, A. A. (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). Title of article.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Title of Periodical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volume #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(issue #), page #s.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312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Reference List,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Article from an online periodical (with DOI)</a:t>
            </a:r>
          </a:p>
          <a:p>
            <a:pPr lvl="1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digital object identifier (DOI) is a reference number assigned to online periodical content</a:t>
            </a:r>
          </a:p>
          <a:p>
            <a:pPr lvl="1"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Searchable in online databases (like an ISBN)</a:t>
            </a:r>
          </a:p>
          <a:p>
            <a:pPr fontAlgn="auto">
              <a:spcAft>
                <a:spcPts val="0"/>
              </a:spcAft>
              <a:buFont typeface="Wingdings" pitchFamily="-16" charset="2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Author, A. A. (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Date).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Title of article.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Title of Online Periodical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volume # (issue #).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-pp.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doi:xx.xxxx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0822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Reference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List-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Website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Article from an online periodical (without DOI)</a:t>
            </a:r>
          </a:p>
          <a:p>
            <a:pPr fontAlgn="auto">
              <a:spcAft>
                <a:spcPts val="0"/>
              </a:spcAft>
              <a:buFont typeface="Wingdings" pitchFamily="-16" charset="2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Author, A. A. (Date). Title of article.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Title of Online Periodical, volume #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(issue #).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-pp. Retrieved from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http://www.fullurl.com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web site</a:t>
            </a:r>
          </a:p>
          <a:p>
            <a:pPr fontAlgn="auto">
              <a:spcAft>
                <a:spcPts val="0"/>
              </a:spcAft>
              <a:buFont typeface="Wingdings" pitchFamily="-16" charset="2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Author, A. A. (Date). Title of document.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Retrieved from http://www.fullurl.com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0957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Thank you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dirty="0" smtClean="0">
                <a:solidFill>
                  <a:srgbClr val="00B050"/>
                </a:solidFill>
                <a:latin typeface="Algerian" pitchFamily="82" charset="0"/>
              </a:rPr>
              <a:t>Have </a:t>
            </a:r>
            <a:r>
              <a:rPr lang="en-US" sz="6600" b="1" dirty="0">
                <a:solidFill>
                  <a:srgbClr val="00B050"/>
                </a:solidFill>
                <a:latin typeface="Algerian" pitchFamily="82" charset="0"/>
              </a:rPr>
              <a:t>a nice </a:t>
            </a:r>
            <a:r>
              <a:rPr lang="en-US" sz="6600" b="1" dirty="0" smtClean="0">
                <a:solidFill>
                  <a:srgbClr val="00B050"/>
                </a:solidFill>
                <a:latin typeface="Algerian" pitchFamily="82" charset="0"/>
              </a:rPr>
              <a:t>Day</a:t>
            </a:r>
          </a:p>
          <a:p>
            <a:pPr marL="0" indent="0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399836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What is APA Style?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en-US" sz="4800" dirty="0" smtClean="0">
                <a:latin typeface="Optima"/>
              </a:rPr>
              <a:t>The American Psychological Association (APA) citation style is the most </a:t>
            </a:r>
            <a:r>
              <a:rPr lang="en-US" altLang="en-US" sz="4800" dirty="0" smtClean="0">
                <a:solidFill>
                  <a:srgbClr val="FF0000"/>
                </a:solidFill>
                <a:latin typeface="Optima"/>
              </a:rPr>
              <a:t>commonly used format</a:t>
            </a:r>
            <a:r>
              <a:rPr lang="en-US" altLang="en-US" sz="4800" dirty="0" smtClean="0">
                <a:latin typeface="Optima"/>
              </a:rPr>
              <a:t> for manuscripts in the </a:t>
            </a:r>
            <a:r>
              <a:rPr lang="en-US" altLang="en-US" sz="4800" b="1" dirty="0" smtClean="0">
                <a:solidFill>
                  <a:srgbClr val="FF0000"/>
                </a:solidFill>
                <a:latin typeface="Optima"/>
              </a:rPr>
              <a:t>social sciences.</a:t>
            </a:r>
            <a:endParaRPr lang="en-IN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APA Format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1” margins</a:t>
            </a:r>
          </a:p>
          <a:p>
            <a:pPr>
              <a:defRPr/>
            </a:pPr>
            <a:r>
              <a:rPr lang="en-US" b="1" dirty="0"/>
              <a:t>Times New Roman font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Double-spaced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Running head </a:t>
            </a:r>
            <a:r>
              <a:rPr lang="en-US" b="1" dirty="0"/>
              <a:t>in all caps at top left of every page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Page number at top right </a:t>
            </a:r>
            <a:r>
              <a:rPr lang="en-US" b="1" dirty="0"/>
              <a:t>of every page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sz="2400" b="1" dirty="0">
                <a:latin typeface="Optima" pitchFamily="-84" charset="0"/>
              </a:rPr>
              <a:t>Personal pronouns where appropriate</a:t>
            </a:r>
          </a:p>
          <a:p>
            <a:pPr lvl="1">
              <a:buFont typeface="Arial" pitchFamily="34" charset="0"/>
              <a:buChar char="•"/>
            </a:pPr>
            <a:endParaRPr lang="en-US" altLang="en-US" sz="2400" b="1" dirty="0">
              <a:latin typeface="Optima" pitchFamily="-84" charset="0"/>
            </a:endParaRPr>
          </a:p>
          <a:p>
            <a:pPr lvl="2"/>
            <a:r>
              <a:rPr lang="en-US" altLang="en-US" sz="3200" b="1" dirty="0">
                <a:solidFill>
                  <a:srgbClr val="0070C0"/>
                </a:solidFill>
                <a:latin typeface="Optima" pitchFamily="-84" charset="0"/>
                <a:sym typeface="Wingdings" pitchFamily="2" charset="2"/>
              </a:rPr>
              <a:t></a:t>
            </a:r>
            <a:r>
              <a:rPr lang="en-US" altLang="en-US" b="1" dirty="0">
                <a:latin typeface="Optima" pitchFamily="-84" charset="0"/>
              </a:rPr>
              <a:t>: “We conducted an experiment…”</a:t>
            </a:r>
          </a:p>
          <a:p>
            <a:pPr lvl="2"/>
            <a:r>
              <a:rPr lang="en-US" altLang="en-US" sz="3200" b="1" dirty="0">
                <a:solidFill>
                  <a:srgbClr val="FF0000"/>
                </a:solidFill>
                <a:latin typeface="Optima" pitchFamily="-84" charset="0"/>
                <a:sym typeface="Wingdings" pitchFamily="2" charset="2"/>
              </a:rPr>
              <a:t></a:t>
            </a:r>
            <a:r>
              <a:rPr lang="en-US" altLang="en-US" b="1" dirty="0">
                <a:latin typeface="Optima" pitchFamily="-84" charset="0"/>
              </a:rPr>
              <a:t>: “The authors conducted an experiment….”</a:t>
            </a:r>
            <a:endParaRPr lang="en-US" altLang="en-US" sz="3000" b="1" dirty="0">
              <a:solidFill>
                <a:srgbClr val="FF0000"/>
              </a:solidFill>
              <a:latin typeface="Optima" pitchFamily="-84" charset="0"/>
            </a:endParaRPr>
          </a:p>
          <a:p>
            <a:pPr lvl="1"/>
            <a:endParaRPr lang="en-US" altLang="en-US" sz="2400" b="1" dirty="0">
              <a:latin typeface="Optima" pitchFamily="-84" charset="0"/>
            </a:endParaRPr>
          </a:p>
          <a:p>
            <a:pPr lvl="1"/>
            <a:r>
              <a:rPr lang="en-US" altLang="en-US" sz="2400" b="1" dirty="0">
                <a:latin typeface="Optima" pitchFamily="-84" charset="0"/>
              </a:rPr>
              <a:t>Active voice rather than passive voice</a:t>
            </a:r>
          </a:p>
          <a:p>
            <a:pPr lvl="1">
              <a:buFont typeface="Arial" pitchFamily="34" charset="0"/>
              <a:buChar char="•"/>
            </a:pPr>
            <a:endParaRPr lang="en-US" altLang="en-US" sz="2400" b="1" dirty="0">
              <a:latin typeface="Optima" pitchFamily="-84" charset="0"/>
            </a:endParaRPr>
          </a:p>
          <a:p>
            <a:pPr lvl="2"/>
            <a:r>
              <a:rPr lang="en-US" altLang="en-US" sz="3200" b="1" dirty="0">
                <a:solidFill>
                  <a:srgbClr val="0070C0"/>
                </a:solidFill>
                <a:latin typeface="Optima" pitchFamily="-84" charset="0"/>
                <a:sym typeface="Wingdings" pitchFamily="2" charset="2"/>
              </a:rPr>
              <a:t></a:t>
            </a:r>
            <a:r>
              <a:rPr lang="en-US" altLang="en-US" b="1" dirty="0">
                <a:latin typeface="Optima" pitchFamily="-84" charset="0"/>
              </a:rPr>
              <a:t>: “We asked participants questions.”</a:t>
            </a:r>
          </a:p>
          <a:p>
            <a:pPr lvl="2"/>
            <a:r>
              <a:rPr lang="en-US" altLang="en-US" sz="3200" b="1" dirty="0">
                <a:solidFill>
                  <a:srgbClr val="FF0000"/>
                </a:solidFill>
                <a:latin typeface="Optima" pitchFamily="-84" charset="0"/>
                <a:sym typeface="Wingdings" pitchFamily="2" charset="2"/>
              </a:rPr>
              <a:t></a:t>
            </a:r>
            <a:r>
              <a:rPr lang="en-US" altLang="en-US" b="1" dirty="0">
                <a:latin typeface="Optima" pitchFamily="-84" charset="0"/>
              </a:rPr>
              <a:t>: “The participants have been asked questions by the researchers.”</a:t>
            </a:r>
            <a:endParaRPr lang="en-US" altLang="en-US" sz="2000" b="1" dirty="0">
              <a:latin typeface="Optima" pitchFamily="-8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027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APA-Language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altLang="en-US" sz="2800" b="1" dirty="0">
                <a:latin typeface="Optima" pitchFamily="-84" charset="0"/>
              </a:rPr>
              <a:t>Language in an APA paper should be:</a:t>
            </a:r>
          </a:p>
          <a:p>
            <a:pPr algn="just"/>
            <a:endParaRPr lang="en-US" sz="2800" b="1" dirty="0">
              <a:latin typeface="Optima" pitchFamily="-84" charset="0"/>
            </a:endParaRPr>
          </a:p>
          <a:p>
            <a:pPr algn="just"/>
            <a:r>
              <a:rPr lang="en-US" altLang="en-US" sz="2800" b="1" dirty="0">
                <a:latin typeface="Optima" pitchFamily="-84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Optima" pitchFamily="-84" charset="0"/>
              </a:rPr>
              <a:t>Clear:</a:t>
            </a:r>
            <a:r>
              <a:rPr lang="en-US" altLang="en-US" sz="2800" b="1" dirty="0">
                <a:latin typeface="Optima" pitchFamily="-84" charset="0"/>
              </a:rPr>
              <a:t> be specific in descriptions and explanations</a:t>
            </a:r>
          </a:p>
          <a:p>
            <a:pPr lvl="1" algn="just"/>
            <a:endParaRPr lang="en-US" altLang="en-US" b="1" dirty="0">
              <a:latin typeface="Optima" pitchFamily="-84" charset="0"/>
            </a:endParaRPr>
          </a:p>
          <a:p>
            <a:pPr algn="just"/>
            <a:r>
              <a:rPr lang="en-US" altLang="en-US" sz="2800" b="1" dirty="0">
                <a:latin typeface="Optima" pitchFamily="-84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Optima" pitchFamily="-84" charset="0"/>
              </a:rPr>
              <a:t>Concise</a:t>
            </a:r>
            <a:r>
              <a:rPr lang="en-US" altLang="en-US" sz="2800" b="1" dirty="0">
                <a:latin typeface="Optima" pitchFamily="-84" charset="0"/>
              </a:rPr>
              <a:t>: condense information when you can</a:t>
            </a:r>
          </a:p>
          <a:p>
            <a:pPr lvl="1" algn="just">
              <a:buFont typeface="Arial" pitchFamily="34" charset="0"/>
              <a:buChar char="•"/>
            </a:pPr>
            <a:endParaRPr lang="en-US" altLang="en-US" b="1" dirty="0">
              <a:latin typeface="Optima" pitchFamily="-84" charset="0"/>
            </a:endParaRPr>
          </a:p>
          <a:p>
            <a:pPr algn="just"/>
            <a:r>
              <a:rPr lang="en-US" altLang="en-US" sz="2800" b="1" dirty="0">
                <a:latin typeface="Optima" pitchFamily="-84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Optima" pitchFamily="-84" charset="0"/>
              </a:rPr>
              <a:t>Plain</a:t>
            </a:r>
            <a:r>
              <a:rPr lang="en-US" altLang="en-US" sz="2800" b="1" dirty="0">
                <a:latin typeface="Optima" pitchFamily="-84" charset="0"/>
              </a:rPr>
              <a:t>: use simple, descriptive adjectives and  minimize figurative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066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Essential Parts	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b="1" dirty="0"/>
              <a:t>Title Page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>
                <a:solidFill>
                  <a:srgbClr val="FF0000"/>
                </a:solidFill>
              </a:rPr>
              <a:t>Abstract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/>
              <a:t>Main Body</a:t>
            </a:r>
          </a:p>
          <a:p>
            <a:pPr>
              <a:lnSpc>
                <a:spcPct val="150000"/>
              </a:lnSpc>
              <a:defRPr/>
            </a:pPr>
            <a:r>
              <a:rPr lang="en-US" b="1" dirty="0">
                <a:solidFill>
                  <a:srgbClr val="FF0000"/>
                </a:solidFill>
              </a:rPr>
              <a:t>References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Title Page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b="1" dirty="0">
                <a:latin typeface="+mj-lt"/>
                <a:cs typeface="Times New Roman" pitchFamily="18" charset="0"/>
              </a:rPr>
              <a:t>Running head</a:t>
            </a:r>
          </a:p>
          <a:p>
            <a:pPr lvl="1">
              <a:defRPr/>
            </a:pPr>
            <a:r>
              <a:rPr lang="en-US" b="1" dirty="0">
                <a:latin typeface="+mj-lt"/>
                <a:cs typeface="Times New Roman" pitchFamily="18" charset="0"/>
              </a:rPr>
              <a:t>Running head: 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TITLE OR SHORTENED TITLE</a:t>
            </a:r>
          </a:p>
          <a:p>
            <a:pPr lvl="1">
              <a:defRPr/>
            </a:pPr>
            <a:r>
              <a:rPr lang="en-US" b="1" dirty="0">
                <a:latin typeface="+mj-lt"/>
                <a:cs typeface="Times New Roman" pitchFamily="18" charset="0"/>
              </a:rPr>
              <a:t>The words “Running head:” only appear on the title page. Subsequent pages will only include the title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Page number</a:t>
            </a:r>
          </a:p>
          <a:p>
            <a:pPr>
              <a:defRPr/>
            </a:pPr>
            <a:r>
              <a:rPr lang="en-US" b="1" dirty="0">
                <a:latin typeface="+mj-lt"/>
                <a:cs typeface="Times New Roman" pitchFamily="18" charset="0"/>
              </a:rPr>
              <a:t>Centered on 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top half of the page:</a:t>
            </a:r>
          </a:p>
          <a:p>
            <a:pPr lvl="1"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Title of Paper</a:t>
            </a:r>
          </a:p>
          <a:p>
            <a:pPr lvl="1">
              <a:defRPr/>
            </a:pPr>
            <a:r>
              <a:rPr lang="en-US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Name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  <a:latin typeface="+mj-lt"/>
              </a:rPr>
              <a:t>Institution Name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Abstract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Running head and page number in header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“Abstract” centered on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line 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First line of paragraph will not be indented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150-250 words, double-spaced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Brief, comprehensive summary of the paper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Not an introduction to the paper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Will not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contain citations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Headings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Used to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separate sections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the paper and establish information hierarchy</a:t>
            </a:r>
          </a:p>
          <a:p>
            <a:pPr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Use in order, beginning with Level 1</a:t>
            </a:r>
          </a:p>
          <a:p>
            <a:pPr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Level 1</a:t>
            </a:r>
          </a:p>
          <a:p>
            <a:pPr marL="457200" lvl="1" indent="0" algn="ctr"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Centered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Boldface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Uppercase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Lowercase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Heading</a:t>
            </a:r>
          </a:p>
          <a:p>
            <a:pPr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Level 2</a:t>
            </a: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Left-aligned,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Boldface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Uppercase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Lowercase Heading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1855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825</Words>
  <Application>Microsoft Office PowerPoint</Application>
  <PresentationFormat>On-screen Show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Presentation on  American Psychological Association (APA)</vt:lpstr>
      <vt:lpstr>What is APA Style?</vt:lpstr>
      <vt:lpstr>APA Format</vt:lpstr>
      <vt:lpstr>Writing style</vt:lpstr>
      <vt:lpstr>APA-Language</vt:lpstr>
      <vt:lpstr>Essential Parts </vt:lpstr>
      <vt:lpstr>Title Page</vt:lpstr>
      <vt:lpstr>Abstract</vt:lpstr>
      <vt:lpstr>Headings</vt:lpstr>
      <vt:lpstr>Heading Contd-------</vt:lpstr>
      <vt:lpstr>In-Text Citations</vt:lpstr>
      <vt:lpstr>In -Text Citation</vt:lpstr>
      <vt:lpstr>References</vt:lpstr>
      <vt:lpstr>References</vt:lpstr>
      <vt:lpstr>Reference List</vt:lpstr>
      <vt:lpstr>Reference List, cont’d</vt:lpstr>
      <vt:lpstr>Reference List- Website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 American Psychological Association (APA)</dc:title>
  <dc:creator>Economics-3</dc:creator>
  <cp:lastModifiedBy>dellpc</cp:lastModifiedBy>
  <cp:revision>11</cp:revision>
  <dcterms:created xsi:type="dcterms:W3CDTF">2017-08-10T08:20:56Z</dcterms:created>
  <dcterms:modified xsi:type="dcterms:W3CDTF">2018-03-17T05:45:10Z</dcterms:modified>
</cp:coreProperties>
</file>